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3" r:id="rId6"/>
    <p:sldMasterId id="214748367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Roboto Medium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  <p:ext uri="GoogleSlidesCustomDataVersion2">
      <go:slidesCustomData xmlns:go="http://customooxmlschemas.google.com/" r:id="rId66" roundtripDataSignature="AMtx7mj5B/dX2lpn7JW9N24t/1pWBf6V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9AA70E-CF0C-44C2-AB2F-80E3BEDB6E1E}">
  <a:tblStyle styleId="{8F9AA70E-CF0C-44C2-AB2F-80E3BEDB6E1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Medium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2.xml"/><Relationship Id="rId64" Type="http://schemas.openxmlformats.org/officeDocument/2006/relationships/font" Target="fonts/RobotoMedium-italic.fntdata"/><Relationship Id="rId63" Type="http://schemas.openxmlformats.org/officeDocument/2006/relationships/font" Target="fonts/RobotoMedium-bold.fntdata"/><Relationship Id="rId22" Type="http://schemas.openxmlformats.org/officeDocument/2006/relationships/slide" Target="slides/slide14.xml"/><Relationship Id="rId66" Type="http://customschemas.google.com/relationships/presentationmetadata" Target="metadata"/><Relationship Id="rId21" Type="http://schemas.openxmlformats.org/officeDocument/2006/relationships/slide" Target="slides/slide13.xml"/><Relationship Id="rId65" Type="http://schemas.openxmlformats.org/officeDocument/2006/relationships/font" Target="fonts/RobotoMedium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Roboto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font" Target="fonts/Roboto-bold.fntdata"/><Relationship Id="rId14" Type="http://schemas.openxmlformats.org/officeDocument/2006/relationships/slide" Target="slides/slide6.xml"/><Relationship Id="rId58" Type="http://schemas.openxmlformats.org/officeDocument/2006/relationships/font" Target="fonts/Roboto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d205d9916_9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ad205d9916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d205d9916_9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ad205d9916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4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04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4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05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5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06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06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06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07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7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07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6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8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4" name="Google Shape;74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0784"/>
              </a:srgbClr>
            </a:outerShdw>
          </a:effectLst>
        </p:spPr>
      </p:pic>
      <p:pic>
        <p:nvPicPr>
          <p:cNvPr id="78" name="Google Shape;7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0784"/>
              </a:srgbClr>
            </a:outerShdw>
          </a:effectLst>
        </p:spPr>
      </p:pic>
      <p:pic>
        <p:nvPicPr>
          <p:cNvPr id="79" name="Google Shape;79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0784"/>
              </a:srgbClr>
            </a:outerShdw>
          </a:effectLst>
        </p:spPr>
      </p:pic>
      <p:pic>
        <p:nvPicPr>
          <p:cNvPr id="80" name="Google Shape;80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0784"/>
              </a:srgbClr>
            </a:outerShdw>
          </a:effectLst>
        </p:spPr>
      </p:pic>
      <p:sp>
        <p:nvSpPr>
          <p:cNvPr id="81" name="Google Shape;81;p10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i="0" sz="1500" u="none" cap="none" strike="noStrike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0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i="0" sz="1500" u="none" cap="none" strike="noStrike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0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i="0" sz="1500" u="none" cap="none" strike="noStrike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0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i="0" sz="1500" u="none" cap="none" strike="noStrike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0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0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0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0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11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ru" sz="17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ru" sz="17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b="0" i="0" sz="1100" u="none" cap="none" strike="noStrike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" name="Google Shape;14;p87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87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16" name="Google Shape;16;p87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17" name="Google Shape;17;p87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87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11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ru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4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11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1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1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1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1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1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1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1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1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1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3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4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5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95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5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9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6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97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97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7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9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4" name="Google Shape;2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98"/>
          <p:cNvPicPr preferRelativeResize="0"/>
          <p:nvPr/>
        </p:nvPicPr>
        <p:blipFill rotWithShape="1">
          <a:blip r:embed="rId2">
            <a:alphaModFix/>
          </a:blip>
          <a:srcRect b="0" l="99" r="98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98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98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" name="Google Shape;33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00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101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101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2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102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3" name="Google Shape;43;p10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4" name="Google Shape;44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i="0" sz="3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83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85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i="0" sz="3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88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"/>
          <p:cNvPicPr preferRelativeResize="0"/>
          <p:nvPr/>
        </p:nvPicPr>
        <p:blipFill rotWithShape="1">
          <a:blip r:embed="rId3">
            <a:alphaModFix/>
          </a:blip>
          <a:srcRect b="0" l="18598" r="18590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 txBox="1"/>
          <p:nvPr/>
        </p:nvSpPr>
        <p:spPr>
          <a:xfrm>
            <a:off x="433125" y="1534950"/>
            <a:ext cx="5580115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Stock Market Assistant</a:t>
            </a:r>
            <a:endParaRPr b="1" i="0" sz="4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/>
          <p:nvPr/>
        </p:nvSpPr>
        <p:spPr>
          <a:xfrm>
            <a:off x="629700" y="4138025"/>
            <a:ext cx="3712186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"/>
          <p:cNvSpPr txBox="1"/>
          <p:nvPr/>
        </p:nvSpPr>
        <p:spPr>
          <a:xfrm>
            <a:off x="686216" y="4127375"/>
            <a:ext cx="3625395" cy="447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ASP.NET Core разработчик</a:t>
            </a:r>
            <a:endParaRPr b="0" i="0" sz="1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9723" y="3196462"/>
            <a:ext cx="1548451" cy="144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Описания микросервисов (3/4)</a:t>
            </a:r>
            <a:endParaRPr sz="3000"/>
          </a:p>
        </p:txBody>
      </p:sp>
      <p:sp>
        <p:nvSpPr>
          <p:cNvPr id="223" name="Google Shape;223;p10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10"/>
          <p:cNvGraphicFramePr/>
          <p:nvPr/>
        </p:nvGraphicFramePr>
        <p:xfrm>
          <a:off x="820826" y="7273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17225"/>
                <a:gridCol w="7132950"/>
              </a:tblGrid>
              <a:tr h="147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AnalyticsService (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сервис аналитики финансовых данных)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агрегация транзакций для формирования рейтингов активов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предоставление исторических данных о портфелях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сравнение нескольких портфелей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сервисы спроектированы с использованием 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Onion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-архитектуры.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Основные слои: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Domain –доменные сущности и бизнес-правила.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– логика приложения, запросы/команды, интерфейсы репозиториев.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Infrastructure – реализация репозиториев, доступ к БД, внешние API, логирование.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Presentation – контроллеры, хабы SignalR, сериализация, маршруты, модели DTO.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Описания микросервисов (4/4)</a:t>
            </a:r>
            <a:endParaRPr sz="3000"/>
          </a:p>
        </p:txBody>
      </p:sp>
      <p:sp>
        <p:nvSpPr>
          <p:cNvPr id="230" name="Google Shape;230;p11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31" name="Google Shape;231;p11"/>
          <p:cNvGraphicFramePr/>
          <p:nvPr/>
        </p:nvGraphicFramePr>
        <p:xfrm>
          <a:off x="820826" y="7273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17225"/>
                <a:gridCol w="7132950"/>
              </a:tblGrid>
              <a:tr h="288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Коммуникация между сервисами: REST API (синхронная) и Kafka (асинхронная)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Каждый сервис имеет свою базу данных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Redis используется для распределённого кэширования данных для сервисов PortfolioService, StockCardService и AnalyticsService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OpenSearch используется для централизованного логирования и мониторинга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обеспечивает event-driven коммуникацию между  сервисами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Google Shape;236;p12"/>
          <p:cNvGraphicFramePr/>
          <p:nvPr/>
        </p:nvGraphicFramePr>
        <p:xfrm>
          <a:off x="500550" y="10336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62225"/>
                <a:gridCol w="7753575"/>
              </a:tblGrid>
              <a:tr h="850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Гость (Guest):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Просмотр текущих котировок финансовых активов (акции, облигации, криптовалюты)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Пользователь (User):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настройками профиля (личные данные, смена пароля, частота рассылки новостей)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Просмотр текущих котировок финансовых активов (акции, облигации, криптовалюты)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Просмотр и редактирование портфеля ценных бумаг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Подписка на уведомления по активам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7" name="Google Shape;237;p12"/>
          <p:cNvSpPr txBox="1"/>
          <p:nvPr>
            <p:ph type="title"/>
          </p:nvPr>
        </p:nvSpPr>
        <p:spPr>
          <a:xfrm>
            <a:off x="500550" y="376444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Описания ролей (1/2)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13"/>
          <p:cNvGraphicFramePr/>
          <p:nvPr/>
        </p:nvGraphicFramePr>
        <p:xfrm>
          <a:off x="500550" y="10336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62225"/>
                <a:gridCol w="7753575"/>
              </a:tblGrid>
              <a:tr h="850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Модератор (Moderator):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Бан пользователей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Проверка достоверности публикуемых новостей и аналитики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Администратор (Administrator):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пользователями и ролями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прав доступа и уровня безопасности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Мониторинг активности пользователей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p13"/>
          <p:cNvSpPr txBox="1"/>
          <p:nvPr>
            <p:ph type="title"/>
          </p:nvPr>
        </p:nvSpPr>
        <p:spPr>
          <a:xfrm>
            <a:off x="500550" y="376444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Описания ролей (2/2)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Доменная модель (1/2)</a:t>
            </a:r>
            <a:endParaRPr sz="3000"/>
          </a:p>
        </p:txBody>
      </p:sp>
      <p:sp>
        <p:nvSpPr>
          <p:cNvPr id="249" name="Google Shape;249;p14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0" name="Google Shape;250;p14"/>
          <p:cNvGraphicFramePr/>
          <p:nvPr/>
        </p:nvGraphicFramePr>
        <p:xfrm>
          <a:off x="820826" y="7273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17225"/>
                <a:gridCol w="7132950"/>
              </a:tblGrid>
              <a:tr h="151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AuthService: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- пользователь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– роль пользователя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Permission – набор разрешений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StockCardService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ShareCard – карточка акции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BondCard – карточка облигации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CryptoCard – карточка криптовалюты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FinancialReport – финансовый отчёт эмитента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Dividend – дивиденд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Multiplier – мультипликатор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Доменная модель (2/2)</a:t>
            </a:r>
            <a:endParaRPr sz="3000"/>
          </a:p>
        </p:txBody>
      </p:sp>
      <p:sp>
        <p:nvSpPr>
          <p:cNvPr id="256" name="Google Shape;256;p15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7" name="Google Shape;257;p15"/>
          <p:cNvGraphicFramePr/>
          <p:nvPr/>
        </p:nvGraphicFramePr>
        <p:xfrm>
          <a:off x="820826" y="7273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17225"/>
                <a:gridCol w="7132950"/>
              </a:tblGrid>
              <a:tr h="122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PortfolioService: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Portfolio – портфель ценных бумаг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PortfolioAsset – финансовый актив из портфеля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PortfolioAssetTransaction – транзакция для финансового актива из портфеля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NotificationService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Notification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TemplateEntity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AnalyticsService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AssetTransaction – транзакция с активом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AssetRating – рейтинг актива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Доменная модель. Диаграмма (1/2)</a:t>
            </a:r>
            <a:endParaRPr sz="3000"/>
          </a:p>
        </p:txBody>
      </p:sp>
      <p:pic>
        <p:nvPicPr>
          <p:cNvPr id="263" name="Google Shape;2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4195"/>
            <a:ext cx="9144000" cy="279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210" y="0"/>
            <a:ext cx="87255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7"/>
          <p:cNvSpPr txBox="1"/>
          <p:nvPr>
            <p:ph type="title"/>
          </p:nvPr>
        </p:nvSpPr>
        <p:spPr>
          <a:xfrm>
            <a:off x="247310" y="-121920"/>
            <a:ext cx="420277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Доменная модель.</a:t>
            </a:r>
            <a:br>
              <a:rPr lang="ru" sz="3000"/>
            </a:br>
            <a:r>
              <a:rPr lang="ru" sz="3000"/>
              <a:t>Диаграмма (2/2)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Основные бизнес-процессы (1/2)</a:t>
            </a:r>
            <a:endParaRPr sz="3000"/>
          </a:p>
        </p:txBody>
      </p:sp>
      <p:sp>
        <p:nvSpPr>
          <p:cNvPr id="275" name="Google Shape;275;p18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6" name="Google Shape;276;p18"/>
          <p:cNvGraphicFramePr/>
          <p:nvPr/>
        </p:nvGraphicFramePr>
        <p:xfrm>
          <a:off x="820826" y="7273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17225"/>
                <a:gridCol w="7132950"/>
              </a:tblGrid>
              <a:tr h="122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Мониторинг котировок: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WebSocket подключение через SignalR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Опрос MOEX API каждые 1.5 секунды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Real-time обновления цен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портфелем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и управление портфелями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Регистрация финансовых транзакций по активам портфеля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оповещений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Мониторинг целевых цен по определённым тикерам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 уведомления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Основные бизнес-процессы (2/2)</a:t>
            </a:r>
            <a:endParaRPr sz="3000"/>
          </a:p>
        </p:txBody>
      </p:sp>
      <p:sp>
        <p:nvSpPr>
          <p:cNvPr id="282" name="Google Shape;282;p19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3" name="Google Shape;283;p19"/>
          <p:cNvGraphicFramePr/>
          <p:nvPr/>
        </p:nvGraphicFramePr>
        <p:xfrm>
          <a:off x="820826" y="7273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17225"/>
                <a:gridCol w="7132950"/>
              </a:tblGrid>
              <a:tr h="122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Аналитика и рейтинги: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Batch processing через Kafka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rgbClr val="2125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Расчёт рейтингов активов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Топ активов по периодам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Событийно‑ориентированная коммуникация</a:t>
            </a:r>
            <a:endParaRPr sz="3000"/>
          </a:p>
        </p:txBody>
      </p:sp>
      <p:sp>
        <p:nvSpPr>
          <p:cNvPr id="289" name="Google Shape;289;p20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0" name="Google Shape;290;p20"/>
          <p:cNvGraphicFramePr/>
          <p:nvPr/>
        </p:nvGraphicFramePr>
        <p:xfrm>
          <a:off x="746912" y="9711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17225"/>
                <a:gridCol w="7132950"/>
              </a:tblGrid>
              <a:tr h="122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portfolio.transactions: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Producer: PortfolioService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Consumers: AnalyticsService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notifications_send: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Producers: PortfolioService, AuthService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Consumer: NotificationService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financial.report.created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Producer: StockCardService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Consumer: PortfolioService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1" name="Google Shape;291;p20"/>
          <p:cNvSpPr txBox="1"/>
          <p:nvPr/>
        </p:nvSpPr>
        <p:spPr>
          <a:xfrm>
            <a:off x="590432" y="657948"/>
            <a:ext cx="7963136" cy="415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Топики, используемые в Kafka:</a:t>
            </a:r>
            <a:endParaRPr b="0" i="0" sz="15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2" name="Google Shape;292;p20"/>
          <p:cNvSpPr txBox="1"/>
          <p:nvPr/>
        </p:nvSpPr>
        <p:spPr>
          <a:xfrm>
            <a:off x="677071" y="4277818"/>
            <a:ext cx="7963136" cy="415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Outbox Pattern для гарантированной доставки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5919" y="7317"/>
            <a:ext cx="47292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Архитектура проекта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2506" y="-36838"/>
            <a:ext cx="4701504" cy="51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2"/>
          <p:cNvSpPr txBox="1"/>
          <p:nvPr>
            <p:ph type="title"/>
          </p:nvPr>
        </p:nvSpPr>
        <p:spPr>
          <a:xfrm>
            <a:off x="119550" y="0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Use Case</a:t>
            </a:r>
            <a:br>
              <a:rPr lang="ru" sz="3000"/>
            </a:br>
            <a:r>
              <a:rPr lang="ru" sz="3000"/>
              <a:t>Авторизация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d205d9916_9_0"/>
          <p:cNvSpPr txBox="1"/>
          <p:nvPr>
            <p:ph type="title"/>
          </p:nvPr>
        </p:nvSpPr>
        <p:spPr>
          <a:xfrm>
            <a:off x="119550" y="0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Use Case</a:t>
            </a:r>
            <a:br>
              <a:rPr lang="ru" sz="3000"/>
            </a:br>
            <a:r>
              <a:rPr lang="ru" sz="3000"/>
              <a:t>Создание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портфеля</a:t>
            </a:r>
            <a:endParaRPr sz="3000"/>
          </a:p>
        </p:txBody>
      </p:sp>
      <p:pic>
        <p:nvPicPr>
          <p:cNvPr id="310" name="Google Shape;310;g3ad205d9916_9_0" title="СозданиеПортфеля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150" y="62088"/>
            <a:ext cx="6039000" cy="501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Deployment &amp; DevOps</a:t>
            </a:r>
            <a:endParaRPr sz="3000"/>
          </a:p>
        </p:txBody>
      </p:sp>
      <p:sp>
        <p:nvSpPr>
          <p:cNvPr id="316" name="Google Shape;316;p24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Google Shape;317;p24"/>
          <p:cNvGraphicFramePr/>
          <p:nvPr/>
        </p:nvGraphicFramePr>
        <p:xfrm>
          <a:off x="746912" y="9711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17225"/>
                <a:gridCol w="7132950"/>
              </a:tblGrid>
              <a:tr h="122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CI/CD Pipeline: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 Actions для автоматизации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Infrastructure: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.NET Aspire,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 MongoDb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Moex API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Redis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" y="878674"/>
            <a:ext cx="7214269" cy="37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.NET Aspire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Docker Compose</a:t>
            </a:r>
            <a:endParaRPr sz="3000"/>
          </a:p>
        </p:txBody>
      </p:sp>
      <p:pic>
        <p:nvPicPr>
          <p:cNvPr id="329" name="Google Shape;3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50" y="1257426"/>
            <a:ext cx="7369774" cy="274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538" y="0"/>
            <a:ext cx="2935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type="title"/>
          </p:nvPr>
        </p:nvSpPr>
        <p:spPr>
          <a:xfrm>
            <a:off x="500550" y="330725"/>
            <a:ext cx="66510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Postman</a:t>
            </a:r>
            <a:endParaRPr sz="3000"/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1121"/>
            <a:ext cx="8839204" cy="3081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Swagger</a:t>
            </a:r>
            <a:endParaRPr sz="3000"/>
          </a:p>
        </p:txBody>
      </p:sp>
      <p:pic>
        <p:nvPicPr>
          <p:cNvPr id="342" name="Google Shape;3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300" y="46850"/>
            <a:ext cx="5866049" cy="487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Kafka UI</a:t>
            </a:r>
            <a:endParaRPr sz="3000"/>
          </a:p>
        </p:txBody>
      </p:sp>
      <p:pic>
        <p:nvPicPr>
          <p:cNvPr id="348" name="Google Shape;3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555" y="889460"/>
            <a:ext cx="4456745" cy="367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500550" y="313624"/>
            <a:ext cx="5809416" cy="1091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Stock Market Assistant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64" name="Google Shape;164;p3"/>
          <p:cNvSpPr txBox="1"/>
          <p:nvPr/>
        </p:nvSpPr>
        <p:spPr>
          <a:xfrm>
            <a:off x="2197929" y="2063447"/>
            <a:ext cx="3701700" cy="10166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ASPNET-2025-04 Команда №3</a:t>
            </a:r>
            <a:endParaRPr b="1" i="0" sz="2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ru" sz="2300" u="none" cap="none" strike="noStrike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«TraderToolsTeam»</a:t>
            </a:r>
            <a:endParaRPr b="1" i="0" sz="2300" u="none" cap="none" strike="noStrike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2266050" y="2973840"/>
            <a:ext cx="2240114" cy="6647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Никита Дубровский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Игорь Мельников</a:t>
            </a:r>
            <a:endParaRPr/>
          </a:p>
        </p:txBody>
      </p:sp>
      <p:sp>
        <p:nvSpPr>
          <p:cNvPr id="166" name="Google Shape;166;p3"/>
          <p:cNvSpPr txBox="1"/>
          <p:nvPr/>
        </p:nvSpPr>
        <p:spPr>
          <a:xfrm>
            <a:off x="500550" y="1446858"/>
            <a:ext cx="7963136" cy="415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Платформа для анализа биржевых котировок с многопользовательским доступом</a:t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1057886" y="2175585"/>
            <a:ext cx="1033800" cy="1983600"/>
          </a:xfrm>
          <a:prstGeom prst="rect">
            <a:avLst/>
          </a:prstGeom>
          <a:solidFill>
            <a:srgbClr val="5C01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 txBox="1"/>
          <p:nvPr/>
        </p:nvSpPr>
        <p:spPr>
          <a:xfrm>
            <a:off x="4184294" y="2981155"/>
            <a:ext cx="2240114" cy="6647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Константин Павлов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Александр Заворотный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6429056" y="2955034"/>
            <a:ext cx="1822490" cy="424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Максим Шадрин</a:t>
            </a:r>
            <a:endParaRPr b="0" i="0" sz="13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882342"/>
            <a:ext cx="4689517" cy="337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2235" y="317168"/>
            <a:ext cx="5589805" cy="171726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CI/CD с тестами</a:t>
            </a:r>
            <a:endParaRPr sz="3000"/>
          </a:p>
        </p:txBody>
      </p:sp>
      <p:pic>
        <p:nvPicPr>
          <p:cNvPr id="356" name="Google Shape;35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7121" y="2174206"/>
            <a:ext cx="5326379" cy="249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Используемые БД: PostgreSQL</a:t>
            </a:r>
            <a:endParaRPr sz="3000"/>
          </a:p>
        </p:txBody>
      </p:sp>
      <p:pic>
        <p:nvPicPr>
          <p:cNvPr id="362" name="Google Shape;3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50" y="1026253"/>
            <a:ext cx="8562555" cy="354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d205d9916_9_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Используемые БД: MongoDB</a:t>
            </a:r>
            <a:endParaRPr sz="3000"/>
          </a:p>
        </p:txBody>
      </p:sp>
      <p:pic>
        <p:nvPicPr>
          <p:cNvPr id="368" name="Google Shape;368;g3ad205d9916_9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375" y="892750"/>
            <a:ext cx="4451600" cy="40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Анализ структурных логов через OpenSearch</a:t>
            </a:r>
            <a:endParaRPr sz="3000"/>
          </a:p>
        </p:txBody>
      </p:sp>
      <p:pic>
        <p:nvPicPr>
          <p:cNvPr id="374" name="Google Shape;3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" y="878673"/>
            <a:ext cx="7612380" cy="373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Фрагменты</a:t>
            </a:r>
            <a:br>
              <a:rPr lang="ru" sz="2800"/>
            </a:br>
            <a:r>
              <a:rPr lang="ru" sz="2800"/>
              <a:t>кода.</a:t>
            </a:r>
            <a:br>
              <a:rPr lang="ru" sz="2800"/>
            </a:br>
            <a:r>
              <a:rPr lang="ru" sz="2800"/>
              <a:t>Autofac.</a:t>
            </a:r>
            <a:endParaRPr sz="3000"/>
          </a:p>
        </p:txBody>
      </p:sp>
      <p:pic>
        <p:nvPicPr>
          <p:cNvPr id="380" name="Google Shape;3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6551" y="121920"/>
            <a:ext cx="5371149" cy="475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500550" y="330724"/>
            <a:ext cx="23646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Фрагменты</a:t>
            </a:r>
            <a:br>
              <a:rPr lang="ru" sz="2800"/>
            </a:br>
            <a:r>
              <a:rPr lang="ru" sz="2800"/>
              <a:t>кода.</a:t>
            </a:r>
            <a:br>
              <a:rPr lang="ru" sz="2800"/>
            </a:br>
            <a:r>
              <a:rPr lang="ru" sz="2800"/>
              <a:t>Custom Middleware.</a:t>
            </a:r>
            <a:endParaRPr sz="3000"/>
          </a:p>
        </p:txBody>
      </p:sp>
      <p:pic>
        <p:nvPicPr>
          <p:cNvPr id="386" name="Google Shape;3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163" y="60960"/>
            <a:ext cx="5661148" cy="475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type="title"/>
          </p:nvPr>
        </p:nvSpPr>
        <p:spPr>
          <a:xfrm>
            <a:off x="500550" y="330724"/>
            <a:ext cx="236457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Фрагменты</a:t>
            </a:r>
            <a:br>
              <a:rPr lang="ru" sz="2800"/>
            </a:br>
            <a:r>
              <a:rPr lang="ru" sz="2800"/>
              <a:t>кода.</a:t>
            </a:r>
            <a:br>
              <a:rPr lang="ru" sz="2800"/>
            </a:br>
            <a:r>
              <a:rPr lang="ru" sz="2800"/>
              <a:t>Fluent Validation.</a:t>
            </a:r>
            <a:endParaRPr sz="3000"/>
          </a:p>
        </p:txBody>
      </p:sp>
      <p:pic>
        <p:nvPicPr>
          <p:cNvPr id="392" name="Google Shape;3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9970" y="243840"/>
            <a:ext cx="5517250" cy="434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6910" y="878674"/>
            <a:ext cx="6788195" cy="327422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/>
          <p:nvPr>
            <p:ph type="title"/>
          </p:nvPr>
        </p:nvSpPr>
        <p:spPr>
          <a:xfrm>
            <a:off x="500550" y="330724"/>
            <a:ext cx="236457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Фрагменты</a:t>
            </a:r>
            <a:br>
              <a:rPr lang="ru" sz="2800"/>
            </a:br>
            <a:r>
              <a:rPr lang="ru" sz="2800"/>
              <a:t>кода.</a:t>
            </a:r>
            <a:br>
              <a:rPr lang="ru" sz="2800"/>
            </a:br>
            <a:r>
              <a:rPr lang="ru" sz="2800"/>
              <a:t>SignalR.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>
            <p:ph type="title"/>
          </p:nvPr>
        </p:nvSpPr>
        <p:spPr>
          <a:xfrm>
            <a:off x="500550" y="330724"/>
            <a:ext cx="2265510" cy="19705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2800"/>
              <a:t>Фрагменты</a:t>
            </a:r>
            <a:br>
              <a:rPr lang="ru" sz="2800"/>
            </a:br>
            <a:r>
              <a:rPr lang="ru" sz="2800"/>
              <a:t>кода.</a:t>
            </a:r>
            <a:br>
              <a:rPr lang="ru" sz="2800"/>
            </a:br>
            <a:r>
              <a:rPr lang="ru" sz="2800"/>
              <a:t>Redis cache.</a:t>
            </a:r>
            <a:endParaRPr sz="3000"/>
          </a:p>
        </p:txBody>
      </p:sp>
      <p:pic>
        <p:nvPicPr>
          <p:cNvPr id="404" name="Google Shape;4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7045" y="299629"/>
            <a:ext cx="5301615" cy="454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 sz="3000"/>
          </a:p>
        </p:txBody>
      </p:sp>
      <p:graphicFrame>
        <p:nvGraphicFramePr>
          <p:cNvPr id="410" name="Google Shape;410;p47"/>
          <p:cNvGraphicFramePr/>
          <p:nvPr/>
        </p:nvGraphicFramePr>
        <p:xfrm>
          <a:off x="952500" y="10097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Успешно реализован MVP проекта</a:t>
                      </a:r>
                      <a:endParaRPr sz="16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Были опробованы следующие технологии:</a:t>
                      </a:r>
                      <a:endParaRPr sz="16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rgbClr val="2125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Real-time через SignalR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rgbClr val="2125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Event-Driven с Kafka</a:t>
                      </a:r>
                      <a:endParaRPr sz="1600" u="none" cap="none" strike="noStrike">
                        <a:solidFill>
                          <a:srgbClr val="21252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rgbClr val="2125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React.js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Изученные в теории знания были закреплены практикой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 u="none" cap="none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Расширение функциональности: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>
                          <a:solidFill>
                            <a:srgbClr val="2125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Котировки криптовалют через CoinMarketCap API</a:t>
                      </a:r>
                      <a:endParaRPr sz="1600">
                        <a:solidFill>
                          <a:srgbClr val="21252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rgbClr val="2125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AI для прогнозирования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rgbClr val="2125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Мобильное приложение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Уведомления в Telegram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Чат с обсуждениями новостей по эмитенту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179;p4"/>
          <p:cNvCxnSpPr>
            <a:stCxn id="175" idx="1"/>
            <a:endCxn id="176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0" name="Google Shape;180;p4"/>
          <p:cNvCxnSpPr>
            <a:stCxn id="176" idx="1"/>
            <a:endCxn id="177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1" name="Google Shape;181;p4"/>
          <p:cNvCxnSpPr>
            <a:stCxn id="177" idx="1"/>
            <a:endCxn id="178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2" name="Google Shape;182;p4"/>
          <p:cNvCxnSpPr>
            <a:stCxn id="178" idx="1"/>
            <a:endCxn id="183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83" name="Google Shape;183;p4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985" y="0"/>
            <a:ext cx="62422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 txBox="1"/>
          <p:nvPr>
            <p:ph type="title"/>
          </p:nvPr>
        </p:nvSpPr>
        <p:spPr>
          <a:xfrm>
            <a:off x="16527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Frontend (1/7)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427" y="0"/>
            <a:ext cx="61399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9"/>
          <p:cNvSpPr txBox="1"/>
          <p:nvPr>
            <p:ph type="title"/>
          </p:nvPr>
        </p:nvSpPr>
        <p:spPr>
          <a:xfrm>
            <a:off x="16527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Frontend (2/7)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60" y="824335"/>
            <a:ext cx="7748610" cy="391964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>
            <p:ph type="title"/>
          </p:nvPr>
        </p:nvSpPr>
        <p:spPr>
          <a:xfrm>
            <a:off x="16527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Frontend (3/7)</a:t>
            </a:r>
            <a:endParaRPr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type="title"/>
          </p:nvPr>
        </p:nvSpPr>
        <p:spPr>
          <a:xfrm>
            <a:off x="16527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Frontend (4/7)</a:t>
            </a:r>
            <a:endParaRPr sz="3000"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503" y="0"/>
            <a:ext cx="53948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160" y="1035081"/>
            <a:ext cx="6659880" cy="307333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/>
          <p:nvPr>
            <p:ph type="title"/>
          </p:nvPr>
        </p:nvSpPr>
        <p:spPr>
          <a:xfrm>
            <a:off x="16527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Frontend (5/7)</a:t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/>
          <p:nvPr>
            <p:ph type="title"/>
          </p:nvPr>
        </p:nvSpPr>
        <p:spPr>
          <a:xfrm>
            <a:off x="16527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Frontend (6/7)</a:t>
            </a:r>
            <a:endParaRPr sz="3000"/>
          </a:p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018" y="1082040"/>
            <a:ext cx="5599082" cy="338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/>
          <p:nvPr>
            <p:ph type="title"/>
          </p:nvPr>
        </p:nvSpPr>
        <p:spPr>
          <a:xfrm>
            <a:off x="16527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Frontend (7/7)</a:t>
            </a:r>
            <a:endParaRPr sz="3000"/>
          </a:p>
        </p:txBody>
      </p:sp>
      <p:pic>
        <p:nvPicPr>
          <p:cNvPr id="452" name="Google Shape;4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" y="939233"/>
            <a:ext cx="6877943" cy="362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8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i="0" sz="4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48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48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0" i="0" lang="ru" sz="4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4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48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0" i="0" lang="ru" sz="4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b="0" i="0" sz="4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9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9" name="Google Shape;469;p49" title="marker-graduating-cap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0" title="ролик_об_отусе_blue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/>
        </p:nvSpPr>
        <p:spPr>
          <a:xfrm>
            <a:off x="560500" y="215156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9" name="Google Shape;189;p5"/>
          <p:cNvGraphicFramePr/>
          <p:nvPr/>
        </p:nvGraphicFramePr>
        <p:xfrm>
          <a:off x="952500" y="15994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491000"/>
                <a:gridCol w="6771450"/>
              </a:tblGrid>
              <a:tr h="37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Применить на практике знания, полученные в ходе обучения на курсе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Улучшить опыт командной разработки по методологии Scrum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ru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Разработать приложение с микросервисной архитектурой, обеспечивающее масштабируемость, отказоустойчивость и эффективную управляемость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ru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Применить современный стек технологий: ASP.NET Core, Docker, React, EF Core, Kafka и т.д.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2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следующую базовую функциональность: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real-time мониторинг котировок акций, облигаций, криптовалют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инвестиционными портфелями и расчёт их доходности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трекинг транзакций покупки и продажи с последующим анализом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система оповещений через Email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" name="Google Shape;190;p5"/>
          <p:cNvSpPr/>
          <p:nvPr/>
        </p:nvSpPr>
        <p:spPr>
          <a:xfrm>
            <a:off x="1628250" y="87424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платформу для анализа биржевых котировок инвестиционных активов с поддержкой многопользовательского доступа</a:t>
            </a:r>
            <a:endParaRPr b="0" i="0" sz="15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title"/>
          </p:nvPr>
        </p:nvSpPr>
        <p:spPr>
          <a:xfrm>
            <a:off x="500550" y="330724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Какие технологии использовались (1/2)</a:t>
            </a:r>
            <a:endParaRPr sz="3000"/>
          </a:p>
        </p:txBody>
      </p:sp>
      <p:sp>
        <p:nvSpPr>
          <p:cNvPr id="196" name="Google Shape;196;p6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97" name="Google Shape;197;p6"/>
          <p:cNvGraphicFramePr/>
          <p:nvPr/>
        </p:nvGraphicFramePr>
        <p:xfrm>
          <a:off x="820826" y="8809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07325"/>
                <a:gridCol w="6996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Backend: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.NET 9, ASP.NET Core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ASP.NET Core Identity – аутентификация + политики авторизации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Entity Framework Core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SignalR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xUnit – интеграционные и юнит-тесты для CI/CD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Autofac – нестандартный DI-контейнер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Serilog – структурное логирование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FluentValidation – валидация моделей запроса/ответа Web API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Redis - распределённый кэш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– хранение финансовых отчётов эмитентов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7"/>
          <p:cNvGraphicFramePr/>
          <p:nvPr/>
        </p:nvGraphicFramePr>
        <p:xfrm>
          <a:off x="815104" y="8699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Infrastructure: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.NET Aspire – development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+ Docker Compose – контейнеризация для production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Kafka – брокер сообщений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OpenSearch – анализ и визуализация структурных логов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Swagger – документация REST API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Postman – тестирование сценариев HTTP API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 – репозиторий проекта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Vite + React.js 19 + TypeScript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Axios – клиент для API-запросов к .NET бэкенду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Material UI – UI-компоненты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Recharts – графики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SignalR – стриминг котировок с backend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7"/>
          <p:cNvSpPr txBox="1"/>
          <p:nvPr>
            <p:ph type="title"/>
          </p:nvPr>
        </p:nvSpPr>
        <p:spPr>
          <a:xfrm>
            <a:off x="500550" y="330724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Какие технологии использовались (2/2)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Описания микросервисов (1/4)</a:t>
            </a:r>
            <a:endParaRPr sz="3000"/>
          </a:p>
        </p:txBody>
      </p:sp>
      <p:sp>
        <p:nvSpPr>
          <p:cNvPr id="209" name="Google Shape;209;p8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0" name="Google Shape;210;p8"/>
          <p:cNvGraphicFramePr/>
          <p:nvPr/>
        </p:nvGraphicFramePr>
        <p:xfrm>
          <a:off x="820826" y="6176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07325"/>
                <a:gridCol w="69965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AuthService (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сервис аутентификации и авторизации)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регистрация и авторизация пользователей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проверка Email и логина на уникальность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аутентификация с использованием JWT-токенов (access + refresh)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ролевая модель доступа (Гость → Пользователь → Модератор → Администратор)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StockCardService</a:t>
                      </a:r>
                      <a:r>
                        <a:rPr b="0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(сервис карточки финансового актива)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получение из Web API сторонних источников котировок фондового рынка (МосБиржа) финансовой информации по активам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перечень всех доступных акций, облигаций и криптовалюты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мультипликаторы (для акций) и финансовые отчёты и новости, связанные с компанией, дивиденды (размер с датой отсечки после новости об их утверждении эмитентом)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real-time котировки через SignalR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500550" y="220997"/>
            <a:ext cx="8520600" cy="87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ru" sz="3000"/>
              <a:t>Описания микросервисов (2/4)</a:t>
            </a:r>
            <a:endParaRPr sz="3000"/>
          </a:p>
        </p:txBody>
      </p:sp>
      <p:sp>
        <p:nvSpPr>
          <p:cNvPr id="216" name="Google Shape;216;p9"/>
          <p:cNvSpPr txBox="1"/>
          <p:nvPr/>
        </p:nvSpPr>
        <p:spPr>
          <a:xfrm>
            <a:off x="5814649" y="1204626"/>
            <a:ext cx="28255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7" name="Google Shape;217;p9"/>
          <p:cNvGraphicFramePr/>
          <p:nvPr/>
        </p:nvGraphicFramePr>
        <p:xfrm>
          <a:off x="820826" y="7273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{8F9AA70E-CF0C-44C2-AB2F-80E3BEDB6E1E}</a:tableStyleId>
              </a:tblPr>
              <a:tblGrid>
                <a:gridCol w="517225"/>
                <a:gridCol w="7132950"/>
              </a:tblGrid>
              <a:tr h="151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PortfolioService (</a:t>
                      </a: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сервис портфелей)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портфелями с отслеживаемыми активами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расчёт суммарной стоимости и доходности портфельных позиций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кэширование данных через Redis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" sz="1600" u="none" cap="none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 u="none" cap="none" strike="noStrike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NotificationService</a:t>
                      </a:r>
                      <a:r>
                        <a:rPr b="0" i="0" lang="ru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(сервис уведомлений)</a:t>
                      </a:r>
                      <a:r>
                        <a:rPr b="1"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отправка пользователям на email уведомлений о событиях (регистрация пользователя, выпуск новых отчетов / новостей, выход новых акций/облигаций/криптовалют, достижение активом целевой цены)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ru" sz="16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шаблонами сообщений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